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true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x="18288000" cy="10287000"/>
  <p:notesSz cx="6858000" cy="9144000"/>
  <p:embeddedFontLst>
    <p:embeddedFont>
      <p:font typeface="Pretendard Medium"/>
      <p:bold r:id="rId25"/>
    </p:embeddedFont>
    <p:embeddedFont>
      <p:font typeface="Pretendard SemiBold"/>
      <p:bold r:id="rId26"/>
    </p:embeddedFont>
    <p:embeddedFont>
      <p:font typeface="Pretendard Regular"/>
      <p:regular r:id="rId27"/>
    </p:embeddedFont>
    <p:embeddedFont>
      <p:font typeface="Noto Sans CJK KR Regular"/>
      <p:regular r:id="rId28"/>
    </p:embeddedFont>
    <p:embeddedFont>
      <p:font typeface="Noto Sans CJK KR Medium"/>
      <p:bold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fonts/font1.fntdata" Type="http://schemas.openxmlformats.org/officeDocument/2006/relationships/font"/><Relationship Id="rId26" Target="fonts/font2.fntdata" Type="http://schemas.openxmlformats.org/officeDocument/2006/relationships/font"/><Relationship Id="rId27" Target="fonts/font3.fntdata" Type="http://schemas.openxmlformats.org/officeDocument/2006/relationships/font"/><Relationship Id="rId28" Target="fonts/font4.fntdata" Type="http://schemas.openxmlformats.org/officeDocument/2006/relationships/font"/><Relationship Id="rId29" Target="fonts/font5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png" Type="http://schemas.openxmlformats.org/officeDocument/2006/relationships/image"/><Relationship Id="rId4" Target="../media/image18.gif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png" Type="http://schemas.openxmlformats.org/officeDocument/2006/relationships/image"/><Relationship Id="rId4" Target="../media/image19.png" Type="http://schemas.openxmlformats.org/officeDocument/2006/relationships/image"/><Relationship Id="rId5" Target="../media/image20.png" Type="http://schemas.openxmlformats.org/officeDocument/2006/relationships/image"/><Relationship Id="rId6" Target="../media/image21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png" Type="http://schemas.openxmlformats.org/officeDocument/2006/relationships/image"/><Relationship Id="rId4" Target="../media/image22.png" Type="http://schemas.openxmlformats.org/officeDocument/2006/relationships/image"/><Relationship Id="rId5" Target="../media/image23.png" Type="http://schemas.openxmlformats.org/officeDocument/2006/relationships/image"/><Relationship Id="rId6" Target="../media/image24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png" Type="http://schemas.openxmlformats.org/officeDocument/2006/relationships/image"/><Relationship Id="rId4" Target="../media/image25.png" Type="http://schemas.openxmlformats.org/officeDocument/2006/relationships/image"/><Relationship Id="rId5" Target="../media/image26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Relationship Id="rId4" Target="../media/image6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.png" Type="http://schemas.openxmlformats.org/officeDocument/2006/relationships/image"/><Relationship Id="rId2" Target="../media/image9.png" Type="http://schemas.openxmlformats.org/officeDocument/2006/relationships/image"/><Relationship Id="rId3" Target="../media/image7.png" Type="http://schemas.openxmlformats.org/officeDocument/2006/relationships/image"/><Relationship Id="rId4" Target="../media/image8.png" Type="http://schemas.openxmlformats.org/officeDocument/2006/relationships/image"/><Relationship Id="rId5" Target="../media/image10.png" Type="http://schemas.openxmlformats.org/officeDocument/2006/relationships/image"/><Relationship Id="rId6" Target="../media/image11.png" Type="http://schemas.openxmlformats.org/officeDocument/2006/relationships/image"/><Relationship Id="rId7" Target="../media/image12.png" Type="http://schemas.openxmlformats.org/officeDocument/2006/relationships/image"/><Relationship Id="rId8" Target="../media/image13.png" Type="http://schemas.openxmlformats.org/officeDocument/2006/relationships/image"/><Relationship Id="rId9" Target="../media/image14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png" Type="http://schemas.openxmlformats.org/officeDocument/2006/relationships/image"/><Relationship Id="rId4" Target="../media/image16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png" Type="http://schemas.openxmlformats.org/officeDocument/2006/relationships/image"/><Relationship Id="rId4" Target="../media/image17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2700000">
            <a:off x="-431800" y="-1143000"/>
            <a:ext cx="12484100" cy="124841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>
            <a:alphaModFix amt="30000"/>
          </a:blip>
          <a:stretch>
            <a:fillRect/>
          </a:stretch>
        </p:blipFill>
        <p:spPr>
          <a:xfrm rot="16200000">
            <a:off x="11684000" y="2120900"/>
            <a:ext cx="11874500" cy="59563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2019300" y="9296400"/>
            <a:ext cx="35687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1700" b="false" i="false" u="none" strike="noStrike">
                <a:solidFill>
                  <a:srgbClr val="4F79B7"/>
                </a:solidFill>
                <a:latin typeface="Pretendard Medium"/>
              </a:rPr>
              <a:t>9</a:t>
            </a:r>
            <a:r>
              <a:rPr lang="ko-KR" sz="1700" b="false" i="false" u="none" strike="noStrike">
                <a:solidFill>
                  <a:srgbClr val="4F79B7"/>
                </a:solidFill>
                <a:ea typeface="Pretendard Medium"/>
              </a:rPr>
              <a:t>조</a:t>
            </a:r>
            <a:r>
              <a:rPr lang="en-US" sz="1700" b="false" i="false" u="none" strike="noStrike">
                <a:solidFill>
                  <a:srgbClr val="4F79B7"/>
                </a:solidFill>
                <a:latin typeface="Pretendard Medium"/>
              </a:rPr>
              <a:t> </a:t>
            </a:r>
            <a:r>
              <a:rPr lang="ko-KR" sz="1700" b="false" i="false" u="none" strike="noStrike">
                <a:solidFill>
                  <a:srgbClr val="4F79B7"/>
                </a:solidFill>
                <a:ea typeface="Pretendard Medium"/>
              </a:rPr>
              <a:t>ㅣ</a:t>
            </a:r>
            <a:r>
              <a:rPr lang="en-US" sz="1700" b="false" i="false" u="none" strike="noStrike">
                <a:solidFill>
                  <a:srgbClr val="4F79B7"/>
                </a:solidFill>
                <a:latin typeface="Pretendard Medium"/>
              </a:rPr>
              <a:t> </a:t>
            </a:r>
            <a:r>
              <a:rPr lang="ko-KR" sz="1700" b="false" i="false" u="none" strike="noStrike">
                <a:solidFill>
                  <a:srgbClr val="4F79B7"/>
                </a:solidFill>
                <a:ea typeface="Pretendard Medium"/>
              </a:rPr>
              <a:t>장성민</a:t>
            </a:r>
            <a:r>
              <a:rPr lang="en-US" sz="1700" b="false" i="false" u="none" strike="noStrike">
                <a:solidFill>
                  <a:srgbClr val="4F79B7"/>
                </a:solidFill>
                <a:latin typeface="Pretendard Medium"/>
              </a:rPr>
              <a:t>, </a:t>
            </a:r>
            <a:r>
              <a:rPr lang="ko-KR" sz="1700" b="false" i="false" u="none" strike="noStrike">
                <a:solidFill>
                  <a:srgbClr val="4F79B7"/>
                </a:solidFill>
                <a:ea typeface="Pretendard Medium"/>
              </a:rPr>
              <a:t>정진우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43000" y="4305300"/>
            <a:ext cx="11137900" cy="1993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11200" b="false" i="false" u="none" strike="noStrike">
                <a:solidFill>
                  <a:srgbClr val="88B1E5"/>
                </a:solidFill>
                <a:ea typeface="Pretendard SemiBold"/>
              </a:rPr>
              <a:t>개인</a:t>
            </a:r>
            <a:r>
              <a:rPr lang="en-US" sz="11200" b="false" i="false" u="none" strike="noStrike">
                <a:solidFill>
                  <a:srgbClr val="88B1E5"/>
                </a:solidFill>
                <a:latin typeface="Pretendard SemiBold"/>
              </a:rPr>
              <a:t> </a:t>
            </a:r>
            <a:r>
              <a:rPr lang="ko-KR" sz="11200" b="false" i="false" u="none" strike="noStrike">
                <a:solidFill>
                  <a:srgbClr val="88B1E5"/>
                </a:solidFill>
                <a:ea typeface="Pretendard SemiBold"/>
              </a:rPr>
              <a:t>식별</a:t>
            </a:r>
            <a:r>
              <a:rPr lang="en-US" sz="11200" b="true" i="false" u="none" strike="noStrike">
                <a:solidFill>
                  <a:srgbClr val="4F79B7"/>
                </a:solidFill>
                <a:latin typeface="Pretendard SemiBold"/>
              </a:rPr>
              <a:t> </a:t>
            </a:r>
            <a:r>
              <a:rPr lang="ko-KR" sz="11200" b="true" i="false" u="none" strike="noStrike">
                <a:solidFill>
                  <a:srgbClr val="4F79B7"/>
                </a:solidFill>
                <a:ea typeface="Pretendard SemiBold"/>
              </a:rPr>
              <a:t>프로그램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2700000">
            <a:off x="-431800" y="-1143000"/>
            <a:ext cx="12484100" cy="124841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>
            <a:alphaModFix amt="30000"/>
          </a:blip>
          <a:stretch>
            <a:fillRect/>
          </a:stretch>
        </p:blipFill>
        <p:spPr>
          <a:xfrm rot="16200000">
            <a:off x="11684000" y="2120900"/>
            <a:ext cx="11874500" cy="59563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993900" y="4305300"/>
            <a:ext cx="10287000" cy="1993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11200" b="false" i="false" u="none" strike="noStrike">
                <a:solidFill>
                  <a:srgbClr val="4F79B7"/>
                </a:solidFill>
                <a:ea typeface="Pretendard SemiBold"/>
              </a:rPr>
              <a:t>시스템</a:t>
            </a:r>
            <a:r>
              <a:rPr lang="en-US" sz="11200" b="false" i="false" u="none" strike="noStrike">
                <a:solidFill>
                  <a:srgbClr val="4F79B7"/>
                </a:solidFill>
                <a:latin typeface="Pretendard SemiBold"/>
              </a:rPr>
              <a:t> </a:t>
            </a:r>
            <a:r>
              <a:rPr lang="ko-KR" sz="11200" b="false" i="false" u="none" strike="noStrike">
                <a:solidFill>
                  <a:srgbClr val="4F79B7"/>
                </a:solidFill>
                <a:ea typeface="Pretendard SemiBold"/>
              </a:rPr>
              <a:t>소개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 rot="0">
            <a:off x="16154400" y="8166100"/>
            <a:ext cx="2133600" cy="21336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 rot="0">
            <a:off x="0" y="0"/>
            <a:ext cx="2070100" cy="20701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768600" y="2794000"/>
            <a:ext cx="11430000" cy="64389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485900" y="1155700"/>
            <a:ext cx="7150100" cy="1333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7500" b="false" i="false" u="none" strike="noStrike" spc="-300">
                <a:solidFill>
                  <a:srgbClr val="4F79B7"/>
                </a:solidFill>
                <a:ea typeface="Pretendard SemiBold"/>
              </a:rPr>
              <a:t>시연</a:t>
            </a:r>
            <a:r>
              <a:rPr lang="en-US" sz="7500" b="false" i="false" u="none" strike="noStrike" spc="-300">
                <a:solidFill>
                  <a:srgbClr val="4F79B7"/>
                </a:solidFill>
                <a:latin typeface="Pretendard SemiBold"/>
              </a:rPr>
              <a:t> </a:t>
            </a:r>
            <a:r>
              <a:rPr lang="ko-KR" sz="7500" b="false" i="false" u="none" strike="noStrike" spc="-300">
                <a:solidFill>
                  <a:srgbClr val="4F79B7"/>
                </a:solidFill>
                <a:ea typeface="Pretendard SemiBold"/>
              </a:rPr>
              <a:t>영상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 rot="0">
            <a:off x="16154400" y="8166100"/>
            <a:ext cx="2133600" cy="21336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 rot="0">
            <a:off x="0" y="0"/>
            <a:ext cx="2070100" cy="20701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485900" y="3492500"/>
            <a:ext cx="6172200" cy="13843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485900" y="5321300"/>
            <a:ext cx="6172200" cy="37719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8661400" y="3657600"/>
            <a:ext cx="6731000" cy="50292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485900" y="1155700"/>
            <a:ext cx="7150100" cy="1333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7500" b="false" i="false" u="none" strike="noStrike" spc="-300">
                <a:solidFill>
                  <a:srgbClr val="4F79B7"/>
                </a:solidFill>
                <a:latin typeface="Pretendard SemiBold"/>
              </a:rPr>
              <a:t>Object Detecion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 rot="0">
            <a:off x="16154400" y="8166100"/>
            <a:ext cx="2133600" cy="21336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 rot="0">
            <a:off x="0" y="0"/>
            <a:ext cx="2070100" cy="20701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536700" y="3860800"/>
            <a:ext cx="8470900" cy="10668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536700" y="7162800"/>
            <a:ext cx="8470900" cy="11430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536700" y="4864100"/>
            <a:ext cx="8470900" cy="22987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485900" y="1155700"/>
            <a:ext cx="7150100" cy="1333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7500" b="false" i="false" u="none" strike="noStrike" spc="-300">
                <a:solidFill>
                  <a:srgbClr val="4F79B7"/>
                </a:solidFill>
                <a:ea typeface="Pretendard SemiBold"/>
              </a:rPr>
              <a:t>특징</a:t>
            </a:r>
            <a:r>
              <a:rPr lang="en-US" sz="7500" b="false" i="false" u="none" strike="noStrike" spc="-300">
                <a:solidFill>
                  <a:srgbClr val="4F79B7"/>
                </a:solidFill>
                <a:latin typeface="Pretendard SemiBold"/>
              </a:rPr>
              <a:t> </a:t>
            </a:r>
            <a:r>
              <a:rPr lang="ko-KR" sz="7500" b="false" i="false" u="none" strike="noStrike" spc="-300">
                <a:solidFill>
                  <a:srgbClr val="4F79B7"/>
                </a:solidFill>
                <a:ea typeface="Pretendard SemiBold"/>
              </a:rPr>
              <a:t>추출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 rot="0">
            <a:off x="16154400" y="8166100"/>
            <a:ext cx="2133600" cy="21336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 rot="0">
            <a:off x="0" y="0"/>
            <a:ext cx="2070100" cy="20701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804400" y="3149600"/>
            <a:ext cx="6718300" cy="53213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485900" y="3162300"/>
            <a:ext cx="6692900" cy="53594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485900" y="1155700"/>
            <a:ext cx="7150100" cy="1333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7500" b="false" i="false" u="none" strike="noStrike" spc="-300">
                <a:solidFill>
                  <a:srgbClr val="4F79B7"/>
                </a:solidFill>
                <a:ea typeface="Pretendard SemiBold"/>
              </a:rPr>
              <a:t>특징</a:t>
            </a:r>
            <a:r>
              <a:rPr lang="en-US" sz="7500" b="false" i="false" u="none" strike="noStrike" spc="-300">
                <a:solidFill>
                  <a:srgbClr val="4F79B7"/>
                </a:solidFill>
                <a:latin typeface="Pretendard SemiBold"/>
              </a:rPr>
              <a:t> </a:t>
            </a:r>
            <a:r>
              <a:rPr lang="ko-KR" sz="7500" b="false" i="false" u="none" strike="noStrike" spc="-300">
                <a:solidFill>
                  <a:srgbClr val="4F79B7"/>
                </a:solidFill>
                <a:ea typeface="Pretendard SemiBold"/>
              </a:rPr>
              <a:t>추출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2700000">
            <a:off x="-431800" y="-1143000"/>
            <a:ext cx="12484100" cy="124841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>
            <a:alphaModFix amt="30000"/>
          </a:blip>
          <a:stretch>
            <a:fillRect/>
          </a:stretch>
        </p:blipFill>
        <p:spPr>
          <a:xfrm rot="16200000">
            <a:off x="11684000" y="2120900"/>
            <a:ext cx="11874500" cy="59563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2159000" y="4533900"/>
            <a:ext cx="10287000" cy="1993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11200" b="false" i="false" u="none" strike="noStrike">
                <a:solidFill>
                  <a:srgbClr val="4F79B7"/>
                </a:solidFill>
                <a:ea typeface="Pretendard SemiBold"/>
              </a:rPr>
              <a:t>결과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 rot="0">
            <a:off x="16154400" y="8166100"/>
            <a:ext cx="2133600" cy="21336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 rot="0">
            <a:off x="0" y="0"/>
            <a:ext cx="2070100" cy="20701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524000" y="1143000"/>
            <a:ext cx="7150100" cy="1333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7500" b="false" i="false" u="none" strike="noStrike" spc="-300">
                <a:solidFill>
                  <a:srgbClr val="4F79B7"/>
                </a:solidFill>
                <a:ea typeface="Pretendard SemiBold"/>
              </a:rPr>
              <a:t>결과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587500" y="4114800"/>
            <a:ext cx="13855700" cy="5029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 indent="-342900" marL="342900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특징을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추출해서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특정인을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인식하는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기능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성공</a:t>
            </a:r>
          </a:p>
          <a:p>
            <a:pPr algn="l" lvl="0" indent="-342900" marL="342900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특정인물이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화면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밖에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나갔다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왔을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때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다른사람으로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인식되는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문제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발생</a:t>
            </a:r>
          </a:p>
          <a:p>
            <a:pPr algn="l" lvl="0">
              <a:lnSpc>
                <a:spcPct val="99600"/>
              </a:lnSpc>
            </a:pP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 </a:t>
            </a:r>
          </a:p>
          <a:p>
            <a:pPr algn="l" lvl="0">
              <a:lnSpc>
                <a:spcPct val="99600"/>
              </a:lnSpc>
            </a:pP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      -&gt;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모델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변경후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평균값으로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바꾼후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완화</a:t>
            </a:r>
          </a:p>
          <a:p>
            <a:pPr algn="l" lvl="0" indent="-342900" marL="342900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카메라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외각으로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이동시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다른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사람으로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인식하는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문제</a:t>
            </a:r>
          </a:p>
          <a:p>
            <a:pPr algn="l" lvl="0">
              <a:lnSpc>
                <a:spcPct val="99600"/>
              </a:lnSpc>
            </a:pP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      -&gt;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모델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변경과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평균값으로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바꾼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후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전보다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안정적이지만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아직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개선이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필요</a:t>
            </a:r>
          </a:p>
          <a:p>
            <a:pPr algn="l" lvl="0" indent="-342900" marL="342900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카메라에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다른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사람만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있을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경우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인식이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다른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사람으로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되어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사진이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저장되는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문제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발생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2700000">
            <a:off x="-431800" y="-1143000"/>
            <a:ext cx="12484100" cy="124841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>
            <a:alphaModFix amt="30000"/>
          </a:blip>
          <a:stretch>
            <a:fillRect/>
          </a:stretch>
        </p:blipFill>
        <p:spPr>
          <a:xfrm rot="16200000">
            <a:off x="11684000" y="2120900"/>
            <a:ext cx="11874500" cy="59563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2159000" y="4533900"/>
            <a:ext cx="10287000" cy="1993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11200" b="false" i="false" u="none" strike="noStrike">
                <a:solidFill>
                  <a:srgbClr val="4F79B7"/>
                </a:solidFill>
                <a:ea typeface="Pretendard SemiBold"/>
              </a:rPr>
              <a:t>고찰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 rot="0">
            <a:off x="16154400" y="8166100"/>
            <a:ext cx="2133600" cy="21336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 rot="0">
            <a:off x="0" y="0"/>
            <a:ext cx="2070100" cy="20701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524000" y="1143000"/>
            <a:ext cx="7150100" cy="1333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7500" b="false" i="false" u="none" strike="noStrike" spc="-300">
                <a:solidFill>
                  <a:srgbClr val="4F79B7"/>
                </a:solidFill>
                <a:ea typeface="Pretendard SemiBold"/>
              </a:rPr>
              <a:t>고찰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524000" y="3797300"/>
            <a:ext cx="13271500" cy="4584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 indent="-342900" marL="342900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처음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기획은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re-identification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을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이용할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계획이었으나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카메라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한대에서는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성능이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안나오는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부분이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아쉬웠음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 </a:t>
            </a:r>
          </a:p>
          <a:p>
            <a:pPr algn="l" lvl="0" indent="-342900" marL="342900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업그레이드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된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버전의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요구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사항과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카메라의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성능이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달랐던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점이</a:t>
            </a:r>
          </a:p>
          <a:p>
            <a:pPr algn="l" lvl="0" indent="-342900" marL="342900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상위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모델을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가져온다고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해서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성능이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잘나오는게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아닌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적절한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모델을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사용하는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것이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중요하다고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알게됨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.</a:t>
            </a:r>
          </a:p>
          <a:p>
            <a:pPr algn="l" lvl="0" indent="-342900" marL="342900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 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정지한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이미지유사도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보다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연속되는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이미지의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처리가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더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어렵다는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것을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다시한번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느낌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.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2700000">
            <a:off x="-431800" y="-1143000"/>
            <a:ext cx="12484100" cy="124841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>
            <a:alphaModFix amt="30000"/>
          </a:blip>
          <a:stretch>
            <a:fillRect/>
          </a:stretch>
        </p:blipFill>
        <p:spPr>
          <a:xfrm rot="16200000">
            <a:off x="11684000" y="2120900"/>
            <a:ext cx="11874500" cy="59563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993900" y="4305300"/>
            <a:ext cx="10287000" cy="1993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11200" b="false" i="false" u="none" strike="noStrike">
                <a:solidFill>
                  <a:srgbClr val="88B1E5"/>
                </a:solidFill>
                <a:latin typeface="Pretendard SemiBold"/>
              </a:rPr>
              <a:t>Thank </a:t>
            </a:r>
            <a:r>
              <a:rPr lang="en-US" sz="11200" b="false" i="false" u="none" strike="noStrike">
                <a:solidFill>
                  <a:srgbClr val="4F79B7"/>
                </a:solidFill>
                <a:latin typeface="Pretendard SemiBold"/>
              </a:rPr>
              <a:t>you</a:t>
            </a:r>
            <a:r>
              <a:rPr lang="en-US" sz="11200" b="false" i="false" u="none" strike="noStrike">
                <a:solidFill>
                  <a:srgbClr val="4F79B7"/>
                </a:solidFill>
                <a:latin typeface="Pretendard SemiBold"/>
              </a:rPr>
              <a:t>.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88B1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12700" y="0"/>
            <a:ext cx="18338800" cy="103632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3060000">
            <a:off x="88900" y="-2768600"/>
            <a:ext cx="16370300" cy="163703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498600" y="1143000"/>
            <a:ext cx="5727700" cy="1333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7500" b="false" i="false" u="none" strike="noStrike" spc="-200">
                <a:solidFill>
                  <a:srgbClr val="4F79B7"/>
                </a:solidFill>
                <a:ea typeface="Pretendard SemiBold"/>
              </a:rPr>
              <a:t>목차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7221200" y="9588500"/>
            <a:ext cx="5334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1800" b="false" i="false" u="none" strike="noStrike">
                <a:solidFill>
                  <a:srgbClr val="4F79B7"/>
                </a:solidFill>
                <a:latin typeface="Pretendard Regular"/>
              </a:rPr>
              <a:t>02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-2700000">
            <a:off x="1981200" y="4178300"/>
            <a:ext cx="584200" cy="5842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2006600" y="4191000"/>
            <a:ext cx="5461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3000" b="false" i="false" u="none" strike="noStrike" spc="-100">
                <a:solidFill>
                  <a:srgbClr val="4F79B7"/>
                </a:solidFill>
                <a:latin typeface="Pretendard Medium"/>
              </a:rPr>
              <a:t>1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959100" y="4089400"/>
            <a:ext cx="1295400" cy="660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700" b="false" i="false" u="none" strike="noStrike" spc="-100">
                <a:solidFill>
                  <a:srgbClr val="4F79B7"/>
                </a:solidFill>
                <a:ea typeface="Hallym Gothic Medium"/>
              </a:rPr>
              <a:t>개요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-2700000">
            <a:off x="6045200" y="4229100"/>
            <a:ext cx="584200" cy="5842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6184900" y="4241800"/>
            <a:ext cx="304800" cy="457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3000" b="false" i="false" u="none" strike="noStrike" spc="-100">
                <a:solidFill>
                  <a:srgbClr val="4F79B7"/>
                </a:solidFill>
                <a:latin typeface="Pretendard Medium"/>
              </a:rPr>
              <a:t>2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959600" y="4127500"/>
            <a:ext cx="3543300" cy="660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700" b="false" i="false" u="none" strike="noStrike" spc="-100">
                <a:solidFill>
                  <a:srgbClr val="4F79B7"/>
                </a:solidFill>
                <a:ea typeface="Hallym Gothic Medium"/>
              </a:rPr>
              <a:t>목표</a:t>
            </a:r>
            <a:r>
              <a:rPr lang="en-US" sz="3700" b="false" i="false" u="none" strike="noStrike" spc="-100">
                <a:solidFill>
                  <a:srgbClr val="4F79B7"/>
                </a:solidFill>
                <a:latin typeface="Hallym Gothic Medium"/>
              </a:rPr>
              <a:t> </a:t>
            </a:r>
            <a:r>
              <a:rPr lang="ko-KR" sz="3700" b="false" i="false" u="none" strike="noStrike" spc="-100">
                <a:solidFill>
                  <a:srgbClr val="4F79B7"/>
                </a:solidFill>
                <a:ea typeface="Hallym Gothic Medium"/>
              </a:rPr>
              <a:t>및</a:t>
            </a:r>
            <a:r>
              <a:rPr lang="en-US" sz="3700" b="false" i="false" u="none" strike="noStrike" spc="-100">
                <a:solidFill>
                  <a:srgbClr val="4F79B7"/>
                </a:solidFill>
                <a:latin typeface="Hallym Gothic Medium"/>
              </a:rPr>
              <a:t> </a:t>
            </a:r>
            <a:r>
              <a:rPr lang="ko-KR" sz="3700" b="false" i="false" u="none" strike="noStrike" spc="-100">
                <a:solidFill>
                  <a:srgbClr val="4F79B7"/>
                </a:solidFill>
                <a:ea typeface="Hallym Gothic Medium"/>
              </a:rPr>
              <a:t>개발</a:t>
            </a:r>
            <a:r>
              <a:rPr lang="en-US" sz="3700" b="false" i="false" u="none" strike="noStrike" spc="-100">
                <a:solidFill>
                  <a:srgbClr val="4F79B7"/>
                </a:solidFill>
                <a:latin typeface="Hallym Gothic Medium"/>
              </a:rPr>
              <a:t> </a:t>
            </a:r>
            <a:r>
              <a:rPr lang="ko-KR" sz="3700" b="false" i="false" u="none" strike="noStrike" spc="-100">
                <a:solidFill>
                  <a:srgbClr val="4F79B7"/>
                </a:solidFill>
                <a:ea typeface="Hallym Gothic Medium"/>
              </a:rPr>
              <a:t>환경</a:t>
            </a:r>
          </a:p>
        </p:txBody>
      </p:sp>
      <p:pic>
        <p:nvPicPr>
          <p:cNvPr name="Picture 12" id="12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-2700000">
            <a:off x="11506200" y="4229100"/>
            <a:ext cx="584200" cy="584200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11518900" y="4241800"/>
            <a:ext cx="5461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3000" b="false" i="false" u="none" strike="noStrike" spc="-100">
                <a:solidFill>
                  <a:srgbClr val="4F79B7"/>
                </a:solidFill>
                <a:latin typeface="Pretendard Medium"/>
              </a:rPr>
              <a:t>3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458700" y="4165600"/>
            <a:ext cx="4495800" cy="660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700" b="false" i="false" u="none" strike="noStrike" spc="-100">
                <a:solidFill>
                  <a:srgbClr val="4F79B7"/>
                </a:solidFill>
                <a:ea typeface="Hallym Gothic Medium"/>
              </a:rPr>
              <a:t>시스템</a:t>
            </a:r>
            <a:r>
              <a:rPr lang="en-US" sz="3700" b="false" i="false" u="none" strike="noStrike" spc="-100">
                <a:solidFill>
                  <a:srgbClr val="4F79B7"/>
                </a:solidFill>
                <a:latin typeface="Hallym Gothic Medium"/>
              </a:rPr>
              <a:t> </a:t>
            </a:r>
            <a:r>
              <a:rPr lang="ko-KR" sz="3700" b="false" i="false" u="none" strike="noStrike" spc="-100">
                <a:solidFill>
                  <a:srgbClr val="4F79B7"/>
                </a:solidFill>
                <a:ea typeface="Hallym Gothic Medium"/>
              </a:rPr>
              <a:t>소개</a:t>
            </a:r>
          </a:p>
        </p:txBody>
      </p:sp>
      <p:pic>
        <p:nvPicPr>
          <p:cNvPr name="Picture 15" id="1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-2700000">
            <a:off x="3860800" y="6692900"/>
            <a:ext cx="584200" cy="584200"/>
          </a:xfrm>
          <a:prstGeom prst="rect">
            <a:avLst/>
          </a:prstGeom>
        </p:spPr>
      </p:pic>
      <p:sp>
        <p:nvSpPr>
          <p:cNvPr name="TextBox 16" id="16"/>
          <p:cNvSpPr txBox="true"/>
          <p:nvPr/>
        </p:nvSpPr>
        <p:spPr>
          <a:xfrm rot="0">
            <a:off x="3886200" y="6705600"/>
            <a:ext cx="5461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3000" b="false" i="false" u="none" strike="noStrike" spc="-100">
                <a:solidFill>
                  <a:srgbClr val="4F79B7"/>
                </a:solidFill>
                <a:latin typeface="Pretendard Medium"/>
              </a:rPr>
              <a:t>4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4838700" y="6591300"/>
            <a:ext cx="2273300" cy="660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700" b="false" i="false" u="none" strike="noStrike" spc="-100">
                <a:solidFill>
                  <a:srgbClr val="4F79B7"/>
                </a:solidFill>
                <a:ea typeface="Hallym Gothic Medium"/>
              </a:rPr>
              <a:t>결과</a:t>
            </a:r>
          </a:p>
        </p:txBody>
      </p:sp>
      <p:pic>
        <p:nvPicPr>
          <p:cNvPr name="Picture 18" id="1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-2700000">
            <a:off x="8813800" y="6692900"/>
            <a:ext cx="584200" cy="584200"/>
          </a:xfrm>
          <a:prstGeom prst="rect">
            <a:avLst/>
          </a:prstGeom>
        </p:spPr>
      </p:pic>
      <p:sp>
        <p:nvSpPr>
          <p:cNvPr name="TextBox 19" id="19"/>
          <p:cNvSpPr txBox="true"/>
          <p:nvPr/>
        </p:nvSpPr>
        <p:spPr>
          <a:xfrm rot="0">
            <a:off x="8826500" y="6705600"/>
            <a:ext cx="5461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3000" b="false" i="false" u="none" strike="noStrike" spc="-100">
                <a:solidFill>
                  <a:srgbClr val="4F79B7"/>
                </a:solidFill>
                <a:latin typeface="Pretendard Medium"/>
              </a:rPr>
              <a:t>5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791700" y="6591300"/>
            <a:ext cx="2006600" cy="660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700" b="false" i="false" u="none" strike="noStrike" spc="-100">
                <a:solidFill>
                  <a:srgbClr val="4F79B7"/>
                </a:solidFill>
                <a:ea typeface="Hallym Gothic Medium"/>
              </a:rPr>
              <a:t>고찰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2700000">
            <a:off x="-431800" y="-1143000"/>
            <a:ext cx="12484100" cy="124841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>
            <a:alphaModFix amt="30000"/>
          </a:blip>
          <a:stretch>
            <a:fillRect/>
          </a:stretch>
        </p:blipFill>
        <p:spPr>
          <a:xfrm rot="16200000">
            <a:off x="11684000" y="2120900"/>
            <a:ext cx="11874500" cy="59563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993900" y="4305300"/>
            <a:ext cx="10287000" cy="1993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11200" b="false" i="false" u="none" strike="noStrike">
                <a:solidFill>
                  <a:srgbClr val="4F79B7"/>
                </a:solidFill>
                <a:ea typeface="Pretendard SemiBold"/>
              </a:rPr>
              <a:t>개요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 rot="0">
            <a:off x="16154400" y="8166100"/>
            <a:ext cx="2133600" cy="21336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 rot="0">
            <a:off x="0" y="0"/>
            <a:ext cx="2070100" cy="20701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498600" y="1143000"/>
            <a:ext cx="7150100" cy="1333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7500" b="false" i="false" u="none" strike="noStrike" spc="-300">
                <a:solidFill>
                  <a:srgbClr val="4F79B7"/>
                </a:solidFill>
                <a:ea typeface="Pretendard SemiBold"/>
              </a:rPr>
              <a:t>개요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498600" y="4127500"/>
            <a:ext cx="10896600" cy="2324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 indent="-342900" marL="342900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화면에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인물이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화면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밖으로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나갔다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왔을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때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인식이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가능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할까</a:t>
            </a:r>
          </a:p>
          <a:p>
            <a:pPr algn="l" lvl="0" indent="-342900" marL="342900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Pre-Trained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모델을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이용해서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특정인물만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인식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할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수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있지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않을까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  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2700000">
            <a:off x="-431800" y="-1143000"/>
            <a:ext cx="12484100" cy="124841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>
            <a:alphaModFix amt="30000"/>
          </a:blip>
          <a:stretch>
            <a:fillRect/>
          </a:stretch>
        </p:blipFill>
        <p:spPr>
          <a:xfrm rot="16200000">
            <a:off x="11684000" y="2120900"/>
            <a:ext cx="11874500" cy="59563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993900" y="4305300"/>
            <a:ext cx="10287000" cy="1993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11200" b="false" i="false" u="none" strike="noStrike">
                <a:solidFill>
                  <a:srgbClr val="4F79B7"/>
                </a:solidFill>
                <a:ea typeface="Pretendard SemiBold"/>
              </a:rPr>
              <a:t>목표</a:t>
            </a:r>
            <a:r>
              <a:rPr lang="en-US" sz="11200" b="false" i="false" u="none" strike="noStrike">
                <a:solidFill>
                  <a:srgbClr val="4F79B7"/>
                </a:solidFill>
                <a:latin typeface="Pretendard SemiBold"/>
              </a:rPr>
              <a:t> </a:t>
            </a:r>
            <a:r>
              <a:rPr lang="ko-KR" sz="11200" b="false" i="false" u="none" strike="noStrike">
                <a:solidFill>
                  <a:srgbClr val="4F79B7"/>
                </a:solidFill>
                <a:ea typeface="Pretendard SemiBold"/>
              </a:rPr>
              <a:t>및</a:t>
            </a:r>
            <a:r>
              <a:rPr lang="en-US" sz="11200" b="false" i="false" u="none" strike="noStrike">
                <a:solidFill>
                  <a:srgbClr val="4F79B7"/>
                </a:solidFill>
                <a:latin typeface="Pretendard SemiBold"/>
              </a:rPr>
              <a:t> </a:t>
            </a:r>
            <a:r>
              <a:rPr lang="ko-KR" sz="11200" b="false" i="false" u="none" strike="noStrike">
                <a:solidFill>
                  <a:srgbClr val="4F79B7"/>
                </a:solidFill>
                <a:ea typeface="Pretendard SemiBold"/>
              </a:rPr>
              <a:t>개발</a:t>
            </a:r>
            <a:r>
              <a:rPr lang="en-US" sz="11200" b="false" i="false" u="none" strike="noStrike">
                <a:solidFill>
                  <a:srgbClr val="4F79B7"/>
                </a:solidFill>
                <a:latin typeface="Pretendard SemiBold"/>
              </a:rPr>
              <a:t> </a:t>
            </a:r>
            <a:r>
              <a:rPr lang="ko-KR" sz="11200" b="false" i="false" u="none" strike="noStrike">
                <a:solidFill>
                  <a:srgbClr val="4F79B7"/>
                </a:solidFill>
                <a:ea typeface="Pretendard SemiBold"/>
              </a:rPr>
              <a:t>환경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 rot="0">
            <a:off x="16154400" y="8166100"/>
            <a:ext cx="2133600" cy="21336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 rot="0">
            <a:off x="0" y="0"/>
            <a:ext cx="2070100" cy="20701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498600" y="1143000"/>
            <a:ext cx="7150100" cy="1333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7500" b="false" i="false" u="none" strike="noStrike" spc="-300">
                <a:solidFill>
                  <a:srgbClr val="4F79B7"/>
                </a:solidFill>
                <a:ea typeface="Pretendard SemiBold"/>
              </a:rPr>
              <a:t>목표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498600" y="4229100"/>
            <a:ext cx="14185900" cy="2324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 indent="-342900" marL="342900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OpenVINO ZOO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에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있는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  Pre-Trained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모델만을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이용하여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특정인물과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다른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사람을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구분</a:t>
            </a:r>
          </a:p>
          <a:p>
            <a:pPr algn="l" lvl="0" indent="-342900" marL="342900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 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다른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사람만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있을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때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그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사람의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사진을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저장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단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,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특정인물과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같이있을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때는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예외처리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1379200" y="3340100"/>
            <a:ext cx="4787900" cy="58674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375400" y="3340100"/>
            <a:ext cx="4787900" cy="5867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346200" y="3340100"/>
            <a:ext cx="4787900" cy="5867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 rot="0">
            <a:off x="16154400" y="8166100"/>
            <a:ext cx="2133600" cy="21336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>
            <a:alphaModFix amt="10000"/>
          </a:blip>
          <a:stretch>
            <a:fillRect/>
          </a:stretch>
        </p:blipFill>
        <p:spPr>
          <a:xfrm rot="0">
            <a:off x="0" y="0"/>
            <a:ext cx="2070100" cy="20701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099300" y="5270500"/>
            <a:ext cx="3327400" cy="18796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2286000" y="5118100"/>
            <a:ext cx="2908300" cy="21844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1811000" y="3898900"/>
            <a:ext cx="3771900" cy="9398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1709400" y="5118100"/>
            <a:ext cx="4102100" cy="11303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2484100" y="7556500"/>
            <a:ext cx="2552700" cy="15367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2369800" y="6273800"/>
            <a:ext cx="2781300" cy="1016000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1498600" y="1143000"/>
            <a:ext cx="7150100" cy="1333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7500" b="false" i="false" u="none" strike="noStrike" spc="-300">
                <a:solidFill>
                  <a:srgbClr val="4F79B7"/>
                </a:solidFill>
                <a:ea typeface="Pretendard SemiBold"/>
              </a:rPr>
              <a:t>환경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679700" y="2819400"/>
            <a:ext cx="2120900" cy="533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3500" b="false" i="false" u="none" strike="noStrike">
                <a:solidFill>
                  <a:srgbClr val="000000"/>
                </a:solidFill>
                <a:latin typeface="Noto Sans CJK KR Medium"/>
              </a:rPr>
              <a:t>OS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708900" y="2832100"/>
            <a:ext cx="2120900" cy="622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500" b="false" i="false" u="none" strike="noStrike">
                <a:solidFill>
                  <a:srgbClr val="000000"/>
                </a:solidFill>
                <a:ea typeface="Noto Sans CJK KR Medium"/>
              </a:rPr>
              <a:t>언어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496800" y="2743200"/>
            <a:ext cx="2540000" cy="622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500" b="false" i="false" u="none" strike="noStrike">
                <a:solidFill>
                  <a:srgbClr val="000000"/>
                </a:solidFill>
                <a:ea typeface="Noto Sans CJK KR Medium"/>
              </a:rPr>
              <a:t>라이브러리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 rot="0">
            <a:off x="16129000" y="8115300"/>
            <a:ext cx="2133600" cy="21336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 rot="0">
            <a:off x="0" y="0"/>
            <a:ext cx="2070100" cy="20701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590800" y="2819400"/>
            <a:ext cx="6692900" cy="70231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498600" y="1143000"/>
            <a:ext cx="7150100" cy="1333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7500" b="false" i="false" u="none" strike="noStrike" spc="-300">
                <a:solidFill>
                  <a:srgbClr val="4F79B7"/>
                </a:solidFill>
                <a:ea typeface="Pretendard SemiBold"/>
              </a:rPr>
              <a:t>초기</a:t>
            </a:r>
            <a:r>
              <a:rPr lang="en-US" sz="7500" b="false" i="false" u="none" strike="noStrike" spc="-300">
                <a:solidFill>
                  <a:srgbClr val="4F79B7"/>
                </a:solidFill>
                <a:latin typeface="Pretendard SemiBold"/>
              </a:rPr>
              <a:t> </a:t>
            </a:r>
            <a:r>
              <a:rPr lang="ko-KR" sz="7500" b="false" i="false" u="none" strike="noStrike" spc="-300">
                <a:solidFill>
                  <a:srgbClr val="4F79B7"/>
                </a:solidFill>
                <a:ea typeface="Pretendard SemiBold"/>
              </a:rPr>
              <a:t>구성도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290300" y="3416300"/>
            <a:ext cx="3352800" cy="6375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 indent="-342900" marL="342900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Person-Detection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모델은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 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Opnvino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의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Person-Detection-0202</a:t>
            </a:r>
          </a:p>
          <a:p>
            <a:pPr algn="l" lvl="0" indent="-342900" marL="342900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 ReSNet50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을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통해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특징을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추출</a:t>
            </a:r>
          </a:p>
          <a:p>
            <a:pPr algn="l" lvl="0" indent="-342900" marL="342900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Scipy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의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cosine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함수를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이용해서특징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벡터들을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   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유사도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측정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 rot="0">
            <a:off x="16129000" y="8115300"/>
            <a:ext cx="2133600" cy="21336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 rot="0">
            <a:off x="0" y="0"/>
            <a:ext cx="2070100" cy="20701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590800" y="2794000"/>
            <a:ext cx="6781800" cy="70612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498600" y="1143000"/>
            <a:ext cx="7150100" cy="1333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7500" b="false" i="false" u="none" strike="noStrike" spc="-300">
                <a:solidFill>
                  <a:srgbClr val="4F79B7"/>
                </a:solidFill>
                <a:ea typeface="Pretendard SemiBold"/>
              </a:rPr>
              <a:t>구성도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452100" y="2590800"/>
            <a:ext cx="3352800" cy="7277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 indent="-342900" marL="342900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Person-Detection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모델은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 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Opnvino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의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Person-Detection-0202</a:t>
            </a:r>
          </a:p>
          <a:p>
            <a:pPr algn="l" lvl="0" indent="-342900" marL="342900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 ReSNet50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대신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efficientnet-b0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을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통해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특징을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추출</a:t>
            </a:r>
          </a:p>
          <a:p>
            <a:pPr algn="l" lvl="0" indent="-342900" marL="342900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Scipy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의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cosine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함수를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이용해서특징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벡터들을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   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유사도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측정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terms:modified xsi:type="dcterms:W3CDTF">2011-08-01T06:04:30Z</dcterms:modified>
  <cp:revision>1</cp:revision>
</cp:coreProperties>
</file>